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DCE1F0-5C31-4684-B599-79D23B0A92A7}">
  <a:tblStyle styleId="{68DCE1F0-5C31-4684-B599-79D23B0A92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75b0b188_0_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7b75b0b188_0_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b75b0b188_1_9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7b75b0b188_1_9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75b0b188_1_5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7b75b0b188_1_5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75b0b188_1_12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7b75b0b188_1_12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75b0b188_1_14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b75b0b188_1_14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75b0b188_1_15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b75b0b188_1_15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75b0b188_1_17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7b75b0b188_1_17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75b0b188_1_18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7b75b0b188_1_18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75b0b188_1_20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b75b0b188_1_20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5e25360e_0_16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6c5e25360e_0_16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5e25360e_0_17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6c5e25360e_0_17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b75b0b188_1_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7b75b0b188_1_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5e25360e_0_18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6c5e25360e_0_18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5e25360e_0_19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6c5e25360e_0_19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5e25360e_0_20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6c5e25360e_0_20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c5e25360e_1_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c5e25360e_1_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5e25360e_1_6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6c5e25360e_1_6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5e25360e_1_8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6c5e25360e_1_8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5e25360e_1_8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c5e25360e_1_8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c5e25360e_1_10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c5e25360e_1_10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c5e25360e_1_11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6c5e25360e_1_11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b870f53b1_5_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7b870f53b1_5_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75b0b188_1_1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7b75b0b188_1_1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c5e25360e_1_11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6c5e25360e_1_11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c5e25360e_1_13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6c5e25360e_1_13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5e25360e_1_14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6c5e25360e_1_14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c5e25360e_1_15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6c5e25360e_1_15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c5e25360e_1_16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6c5e25360e_1_16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c5e25360e_1_17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6c5e25360e_1_17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b75b0b188_1_21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7b75b0b188_1_21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b75b0b188_1_23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7b75b0b188_1_23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c5e25360e_1_18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6c5e25360e_1_18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b82fc5faf_0_1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7b82fc5faf_0_1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5e25360e_0_7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6c5e25360e_0_7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b82fc5faf_0_2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7b82fc5faf_0_2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82fc5faf_0_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7b82fc5faf_0_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b82fc5faf_0_3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7b82fc5faf_0_3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b82fc5faf_0_3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b82fc5faf_0_3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b82fc5faf_0_4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7b82fc5faf_0_4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b82fc5faf_0_5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7b82fc5faf_0_5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b82fc5faf_0_6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7b82fc5faf_0_6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b82fc5faf_0_7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7b82fc5faf_0_7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b82fc5faf_0_8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7b82fc5faf_0_8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b82fc5faf_0_92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7b82fc5faf_0_92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75b0b188_1_2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7b75b0b188_1_2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82fc5faf_0_10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7b82fc5faf_0_10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b82fc5faf_0_113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7b82fc5faf_0_113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b82fc5faf_0_121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7b82fc5faf_0_121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b82fc5faf_0_128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7b82fc5faf_0_128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b82fc5faf_0_136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7b82fc5faf_0_136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b82fc5faf_0_144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7b82fc5faf_0_144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75b0b188_1_35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b75b0b188_1_35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75b0b188_1_47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7b75b0b188_1_47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75b0b188_1_69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7b75b0b188_1_69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75b0b188_1_80:notes"/>
          <p:cNvSpPr txBox="1"/>
          <p:nvPr>
            <p:ph idx="1" type="body"/>
          </p:nvPr>
        </p:nvSpPr>
        <p:spPr>
          <a:xfrm>
            <a:off x="685480" y="4342450"/>
            <a:ext cx="54870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7b75b0b188_1_80:notes"/>
          <p:cNvSpPr/>
          <p:nvPr>
            <p:ph idx="2" type="sldImg"/>
          </p:nvPr>
        </p:nvSpPr>
        <p:spPr>
          <a:xfrm>
            <a:off x="93434" y="687189"/>
            <a:ext cx="66711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메인화면-비로그인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메뉴</a:t>
            </a:r>
            <a:r>
              <a:rPr lang="ko" sz="1000">
                <a:solidFill>
                  <a:schemeClr val="dk1"/>
                </a:solidFill>
              </a:rPr>
              <a:t>: 물건등록, 도움말, 회원가입, 로그인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검색</a:t>
            </a:r>
            <a:r>
              <a:rPr lang="ko" sz="1000">
                <a:solidFill>
                  <a:schemeClr val="dk1"/>
                </a:solidFill>
              </a:rPr>
              <a:t>: 해시태그 검색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날짜, 위치 필터 검색 기능(에어비앤비 참조)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날짜: 달력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위치:버튼식 UI 위치 행정구역별로 나열 중복선택(최대5개까지)하여 물건을 빌리고 싶은 지역 선택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비로그인 유저도 위치에 따라서 필터링할 수 있다.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배너 광고</a:t>
            </a:r>
            <a:r>
              <a:rPr lang="ko" sz="1000">
                <a:solidFill>
                  <a:schemeClr val="dk1"/>
                </a:solidFill>
              </a:rPr>
              <a:t> (쉘리 이벤트)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검색란 하단에 배치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필터링 (물건 등록 순으로)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비로그인 상태에서 위치 정보가 없어 필터링이 불가능하기 때문에 비로그인시 필터링 기능은 제외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 이전 HOME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" name="Google Shape;57;p13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코드:H1</a:t>
            </a:r>
            <a:endParaRPr sz="1000"/>
          </a:p>
        </p:txBody>
      </p:sp>
      <p:sp>
        <p:nvSpPr>
          <p:cNvPr id="58" name="Google Shape;58;p13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행정구역 DB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3158442" cy="4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회원가입 기본정보 입력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모든 항목 필수정보로 DB에 저장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휴대폰 번호 인증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휴대폰 번호 기입후 본인인증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기입한 휴대폰 정보와 본인인증 휴대폰 정보가 일치하는지 확인 필요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휴대폰 정보 오기입시 안내문구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휴대폰 번호가 정확하지 않습니다.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회원가입 완료 시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공통: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38" name="Google Shape;138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회원가입 기본정보 입력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9" name="Google Shape;139;p22"/>
          <p:cNvSpPr txBox="1"/>
          <p:nvPr/>
        </p:nvSpPr>
        <p:spPr>
          <a:xfrm>
            <a:off x="5610100" y="0"/>
            <a:ext cx="784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MB2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025"/>
            <a:ext cx="4572001" cy="483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로그인 완료 HOME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메뉴</a:t>
            </a:r>
            <a:r>
              <a:rPr lang="ko" sz="1000">
                <a:solidFill>
                  <a:schemeClr val="dk1"/>
                </a:solidFill>
              </a:rPr>
              <a:t>: 물건등록, 메시지, 도움말, 프로필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필터링 조건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최신순: 기본값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위치순: ex)동단위에 5건 미만 물건이 있다면, 구단위로 확장하여 물건 필터링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회원가입</a:t>
            </a:r>
            <a:r>
              <a:rPr lang="ko" sz="1000">
                <a:solidFill>
                  <a:schemeClr val="dk1"/>
                </a:solidFill>
              </a:rPr>
              <a:t> (MB2 참고)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항목: 주로 활동하는 지역을 알려주세요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 항목 DB에 따라 동사무소 단위 반경 1KM의 물건을 리스트업한다.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리스트업된 물건이 5개 이하일 경우 해당하는 구단위 면적 안에 있는 물건을 리스트업한다.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구단위에 면적안에 있는 물건이 10개 이하로 리스팅된 경우 시단위로 확장하여 물건을 리스트업한다.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 사항 외에는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로그인 이전 HOME - H1과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 완료 HOME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8" name="Google Shape;148;p23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</a:t>
            </a:r>
            <a:r>
              <a:rPr lang="ko" sz="1000"/>
              <a:t>:</a:t>
            </a:r>
            <a:r>
              <a:rPr lang="ko" sz="1000">
                <a:solidFill>
                  <a:schemeClr val="dk1"/>
                </a:solidFill>
              </a:rPr>
              <a:t>HL1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35250"/>
            <a:ext cx="3262945" cy="48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물건 상세정보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물건이름 (물건등록 DB 참고)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물건 위치(물건 등록_물건 위치)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공급자가 등록한 물건 위치의 반경 1km이내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위치 표시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공급자 정보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이름 or 별명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평점, 리뷰수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자기소개 내용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유사한 품목들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해시태그가 동일한 상품들 리스팅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물건 대여료</a:t>
            </a:r>
            <a:r>
              <a:rPr lang="ko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계산항목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1일 대여료 * 대여기간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장기대여 할인율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서비스 수수료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총계: 총 지불할 금액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예약하기</a:t>
            </a:r>
            <a:r>
              <a:rPr lang="ko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미로그인 상태 -&gt; 로그인L1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로그인 상태 -&gt; 물건 상세정보 – 예약하기 기본정보/P1로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당일반납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1박2일이 아닌 하루안에 대여하고 반납하는 경우에 활용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이 물건 신고하기 (로그인된 유저만 신고 가능)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해당 물건 ID, 물건 정보, User 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56" name="Google Shape;156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7" name="Google Shape;157;p24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S1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2582828" cy="48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3476400" y="2143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리뷰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리뷰는 물건을 직접 대여하고 사용해본 사용자만 게시할 수 있음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(공급자 ID, 공급자가 등록한 물건을 </a:t>
            </a:r>
            <a:r>
              <a:rPr lang="ko" sz="1000">
                <a:solidFill>
                  <a:schemeClr val="dk1"/>
                </a:solidFill>
              </a:rPr>
              <a:t>반납완료한 </a:t>
            </a:r>
            <a:r>
              <a:rPr lang="ko" sz="1000">
                <a:solidFill>
                  <a:schemeClr val="dk1"/>
                </a:solidFill>
              </a:rPr>
              <a:t>리뷰만 게시)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리뷰대댓글을 공급자가 게시할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User의 이름 및 별명, 평점, 리뷰 남기기 내용이 등록순으로 리스트업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리뷰알림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앱의 경우 앱푸시,이메일 발송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웹인 경우 이메일 발송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쉘리 카카오톡 채널과 친구인 유저는 채널 알림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예약하기 상세정보-</a:t>
            </a:r>
            <a:r>
              <a:rPr b="1" lang="ko" sz="1000">
                <a:solidFill>
                  <a:schemeClr val="dk1"/>
                </a:solidFill>
              </a:rPr>
              <a:t>예약하기 기본정보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대여 및 반납시간대 입력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-표시는 AM/PM표시 없이 시간표시되도록(ex. 15시)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-반납시간대 시작은 대여시간대 시작 이후여야하고 반납시간대는 다음날로 넘어가지 않음(즉 24시를 넘을 수 없음)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-숫자를 입력하는 방식으로 입력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공급자에게 하고 싶은 말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 채팅창에서 확인 가능.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이용약관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클릭시 이용약관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취소규정 참조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클릭시 도움말_취소규정 FAQ로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예약</a:t>
            </a:r>
            <a:r>
              <a:rPr b="1" lang="ko" sz="1000">
                <a:solidFill>
                  <a:schemeClr val="dk1"/>
                </a:solidFill>
              </a:rPr>
              <a:t> 내용을 캐시에 저장해서 이탈해도 데이터가 보존 될 수 있도록 DB 설계가 필요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66" name="Google Shape;166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 – 예약하기 기본정보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5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P1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0" cy="400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예약신청완료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예약신청 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공급자에게 예약</a:t>
            </a:r>
            <a:r>
              <a:rPr lang="ko" sz="1000">
                <a:solidFill>
                  <a:schemeClr val="dk1"/>
                </a:solidFill>
              </a:rPr>
              <a:t> 알림</a:t>
            </a:r>
            <a:r>
              <a:rPr lang="ko" sz="1000">
                <a:solidFill>
                  <a:schemeClr val="dk1"/>
                </a:solidFill>
              </a:rPr>
              <a:t> MMS 메시지 전송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전송된 메세지에는 취소조항에 대한 알림 포함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공급자가 요청을 승낙할시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물건 상세정보 – 예약 신청, 승인/P3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공급자가 요청을 거절할시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거절 메시지 전송 취소하기/M4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예약 승낙 및 거절 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75" name="Google Shape;175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 – 예약 신청, 미승인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6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P2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399" cy="395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 상세정보 – 예약 신청, 승인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결제하기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캐시/마일리지가 대여료를 충족하지 못하는 경우 -&gt; 물건 상세정보 – 예약 승인 - 캐시 충전_결제/P4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캐시/마일리지가 대여료를 충족하는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-&gt; 물건 상세정보 – 예약하기 결제완료/P5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결제 실패 사유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예약한 시점부터 24시간이 경과한 이후 -&gt; 취소하기/M4 이동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결제 금액이 낮아 거절된 경우 -&gt; P3페이지에 머물러 충전하기 유도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결제 내용을 캐시에 저장해서 이탈해도 데이터가 보존 될 수 있도록 DB 설계가 필요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84" name="Google Shape;184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 – 예약 신청, 승인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5" name="Google Shape;185;p27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P3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1" cy="395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 상세정보 – 예약 승인 - 캐시 충전_결제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충전</a:t>
            </a:r>
            <a:r>
              <a:rPr b="1" lang="ko" sz="1000">
                <a:solidFill>
                  <a:schemeClr val="dk1"/>
                </a:solidFill>
              </a:rPr>
              <a:t>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User가 원하는 충전금액을 원하는만큼 선택해서 충전할 수 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충전금 한도 월 50만원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결제 PG사 카카오페이 채택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충전하기 성공 -&gt; 물건 상세정보 – 예약 신청, 승인/P3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충전하기 실패 -&gt; </a:t>
            </a:r>
            <a:r>
              <a:rPr lang="ko" sz="1000">
                <a:solidFill>
                  <a:srgbClr val="FF0000"/>
                </a:solidFill>
              </a:rPr>
              <a:t>충전이 실패되었습니다. 다시 시도해주세요. </a:t>
            </a:r>
            <a:r>
              <a:rPr lang="ko" sz="1000"/>
              <a:t>충전하기</a:t>
            </a:r>
            <a:r>
              <a:rPr lang="ko" sz="1000">
                <a:solidFill>
                  <a:srgbClr val="FF0000"/>
                </a:solidFill>
              </a:rPr>
              <a:t> </a:t>
            </a:r>
            <a:r>
              <a:rPr lang="ko" sz="1000"/>
              <a:t>하단에 알림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결제 내용을 캐시에 저장해서 이탈해도 데이터가 보존 될 수 있도록 DB 설계가 필요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충전 완료 </a:t>
            </a:r>
            <a:r>
              <a:rPr b="1" lang="ko" sz="1000">
                <a:solidFill>
                  <a:schemeClr val="dk1"/>
                </a:solidFill>
              </a:rPr>
              <a:t>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93" name="Google Shape;193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 – 예약 승인 - 캐시 충전_결제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4" name="Google Shape;194;p28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P4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0" cy="33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물건 상세정보 – 예약하기 결제완료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공급자와 채팅하기 -&gt; </a:t>
            </a:r>
            <a:r>
              <a:rPr lang="ko" sz="1000">
                <a:solidFill>
                  <a:schemeClr val="dk1"/>
                </a:solidFill>
              </a:rPr>
              <a:t>메세지_빌리는 사람 입장/M21 이동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충전 완료 알림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02" name="Google Shape;202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상세정보 – 예약하기 결제완료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29"/>
          <p:cNvSpPr txBox="1"/>
          <p:nvPr/>
        </p:nvSpPr>
        <p:spPr>
          <a:xfrm>
            <a:off x="5581700" y="0"/>
            <a:ext cx="81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P5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0" cy="39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상단인사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로그인된 상태에서는 회원의 ‘이름’ 공개, 로그인되지 않았을 경우에는 ‘회원님 안녕하세요’라고 노출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물건의 이름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상품명 입력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#해시태그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-상품이 잘 검색되도록 상품 등록시 해시태그를 원하는대로 설정이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-해시태그수는 10개로 제한한다.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등록하실 물건의 종류를 설정해주세요.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-대분류 카테고리을 기반으로 상품의 카테고리(종류)를 설정한다.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물건사진올리기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 사진을 업로드한다.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-업로드수는 5개로 제한한다.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-사진은 해상도를 내려서 노출시키도록 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 희망자에게 물건에 대해 설명해주세요.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-물건에 대한 설명을 자유롭게 입력한다.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-글자수는 2,000자로 제한한다.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-링</a:t>
            </a:r>
            <a:r>
              <a:rPr lang="ko" sz="1000">
                <a:solidFill>
                  <a:schemeClr val="dk1"/>
                </a:solidFill>
              </a:rPr>
              <a:t>크를 걸면 해당 페이지의 미리보기기능이 되도록 함(해당 링크 페이지의 일부분이 미리보기로 화면에 출력)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한 요소라도 누락하면 다음으로 진행되지 않음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11" name="Google Shape;211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등록 - 1단계 / R1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30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코드:R1</a:t>
            </a:r>
            <a:endParaRPr sz="10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3332030" cy="4503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3947700" y="4290000"/>
            <a:ext cx="2875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</a:t>
            </a:r>
            <a:r>
              <a:rPr lang="ko" sz="1000">
                <a:solidFill>
                  <a:srgbClr val="FF0000"/>
                </a:solidFill>
              </a:rPr>
              <a:t>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</a:t>
            </a:r>
            <a:r>
              <a:rPr lang="ko" sz="1000">
                <a:solidFill>
                  <a:srgbClr val="FF0000"/>
                </a:solidFill>
              </a:rPr>
              <a:t>대분류카테고리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캐시에 정보를 저장해서 이탈된 유저가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이어서 작성할 수 있는 DB 설계 필요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R1과 동일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21" name="Google Shape;221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등록 - 1단계(사진업로드) / R2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2" name="Google Shape;222;p31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코드:R2</a:t>
            </a:r>
            <a:endParaRPr sz="1000"/>
          </a:p>
        </p:txBody>
      </p:sp>
      <p:sp>
        <p:nvSpPr>
          <p:cNvPr id="223" name="Google Shape;223;p31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대분류카테고리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3332030" cy="450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메인화면-비로그인-검색창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최근 검색어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최근 검색한 기록 드롭다운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전체 삭제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최근 검색한 내역 전부 삭제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검색창 클릭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" name="Google Shape;67;p14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/>
              <a:t>H2</a:t>
            </a:r>
            <a:endParaRPr sz="1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726"/>
            <a:ext cx="3266432" cy="48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물건을 언제 구매하셨나요?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-물건구매연도 및 날짜에 대한 질문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-숫자로 입력하는 방식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-선택사항으로서 입력하지 않아도 다음 진행 가능, 하지만 선택사항이라고 명시하지 않음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물건을 얼마에 구매하셨나요?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-물건을 구매할 당시의 가격에 대한 질문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-숫자로 입력하는 방식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등록 물건의 대여료를 설정해주세요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-등록하는 물건의 1일, 7일, 30일에 대한 대여료 입력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-스마트 가격 설정을 누른 경우에, 1일 입력시, 7일, 30일은 자동적으로 계산됨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물건의 위치를 입력해주세요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-물건의 위치를 입력하는 부분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-구체적으로 입력할 경우, 추후에 동까지만 노출되며 동까지만 입력하는 것도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-다른 물건을 등록한 이력이 있다면 해당 물건의 위치를 먼저 불러옴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31" name="Google Shape;231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등록 신청 – 2단계 / R3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" name="Google Shape;232;p32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코드:R3</a:t>
            </a:r>
            <a:endParaRPr sz="1000"/>
          </a:p>
        </p:txBody>
      </p:sp>
      <p:sp>
        <p:nvSpPr>
          <p:cNvPr id="233" name="Google Shape;233;p32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스마트 가격 설정 함수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4681277" cy="40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물건등록 절차 중, 물건에 대한 정보가 다 입력되었다면(R3까지 정상적으로 프로세스가 진행되었다면) 로그인 여부를 판단하고 로그인되지 않은 경우, R4로 진행하여 로그인 진행. 로그인되면 R5로 진행.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41" name="Google Shape;241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등록 2단계(비로그인) / R4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p33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코드:R4</a:t>
            </a:r>
            <a:endParaRPr sz="1000"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00" y="513275"/>
            <a:ext cx="5302526" cy="44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최종적으로 등록을 완료하고,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DB에 저장되고, 물건등록의 거래를 위한 필수적인 내용확인과 수정과 다른 물건을 추가로 등록할 수있는 화면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다른 물건 등록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-다른 물건을 등록하도록 함(</a:t>
            </a:r>
            <a:r>
              <a:rPr lang="ko" sz="1000">
                <a:solidFill>
                  <a:schemeClr val="dk1"/>
                </a:solidFill>
              </a:rPr>
              <a:t>물건 등록 - 1단계 / R1으</a:t>
            </a:r>
            <a:r>
              <a:rPr lang="ko" sz="1000">
                <a:solidFill>
                  <a:schemeClr val="dk1"/>
                </a:solidFill>
              </a:rPr>
              <a:t>로)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내 아이템으로 이동 / 등록한 물건 수정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-내 물건현황으로 이동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50" name="Google Shape;250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물건 등록 완료 / R5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34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코드:R5</a:t>
            </a:r>
            <a:endParaRPr sz="10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25" y="455575"/>
            <a:ext cx="6171600" cy="382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메세지 탭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메시지에 오버 마우스 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메시지 확인하기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알림 탭이 노출됨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메시지 확인하기</a:t>
            </a:r>
            <a:r>
              <a:rPr lang="ko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메세지/M2로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알림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</a:t>
            </a:r>
            <a:r>
              <a:rPr lang="ko" sz="1000"/>
              <a:t>쉘리 프로모션 관련 내용, 예약 </a:t>
            </a:r>
            <a:r>
              <a:rPr lang="ko" sz="1000"/>
              <a:t>신청 및 승인 </a:t>
            </a:r>
            <a:r>
              <a:rPr lang="ko" sz="1000"/>
              <a:t>확인, 예약거절, 결제 및 </a:t>
            </a:r>
            <a:r>
              <a:rPr lang="ko" sz="1000"/>
              <a:t>충전 </a:t>
            </a:r>
            <a:r>
              <a:rPr lang="ko" sz="1000"/>
              <a:t>완료, 거래확정, 문의 및 신고사항 관련 알림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-알림내용 클릭시 링크로 페이지 또는 팝업창으로 이동</a:t>
            </a:r>
            <a:endParaRPr sz="1000"/>
          </a:p>
        </p:txBody>
      </p:sp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400"/>
            <a:ext cx="6476400" cy="18982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알림/M0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1" name="Google Shape;261;p35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-공급자 버튼 클릭시, 메세지_공급자선택/M2로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-사용자 버튼 클릭시,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메세지_사용자선택/M3로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 이름이나 이름으로 검색해보세요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-검색시, 나와 거래하고 있는 당사자들이 공급자, 사용자 관계 없이 리스팅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메세지M1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9" name="Google Shape;269;p36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코드:M1</a:t>
            </a:r>
            <a:endParaRPr sz="1000"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77" name="Google Shape;277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메세지_공급자선택/M2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37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코드:M2</a:t>
            </a:r>
            <a:endParaRPr sz="1000"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-대여취소 : 취소하기/M4로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</a:t>
            </a:r>
            <a:r>
              <a:rPr lang="ko" sz="900">
                <a:solidFill>
                  <a:schemeClr val="dk1"/>
                </a:solidFill>
              </a:rPr>
              <a:t>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주문자 결제 완료 후 공급자가 거래에 승낙하면 본 페이지로 이동 가능(문자로 승인 알림)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거절하면 본 페이지가 아닌 대여 요청 거절하기/M5로 이동(문자로 거절 알림)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86" name="Google Shape;286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메세지_빌리는 사람 입장/M21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38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코드:M21</a:t>
            </a:r>
            <a:endParaRPr sz="1000"/>
          </a:p>
        </p:txBody>
      </p:sp>
      <p:sp>
        <p:nvSpPr>
          <p:cNvPr id="288" name="Google Shape;288;p38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-대여취소 : 취소하기/M4로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</a:t>
            </a:r>
            <a:r>
              <a:rPr lang="ko" sz="900">
                <a:solidFill>
                  <a:schemeClr val="dk1"/>
                </a:solidFill>
              </a:rPr>
              <a:t>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본 페이지는 M21에서 확인한 이후, 채팅할 수 있는 창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채팅하는 당사자들이 확인하지 않은 새로운 메세지들은 도착할때마다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앱: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web인 경우 메시지 강조 표시 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프로필 보기</a:t>
            </a:r>
            <a:r>
              <a:rPr lang="ko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프로필 보기 클릭 -&gt; 쉘리 이용자 프로필 - 대여할 수 있는 물건/MP1 이동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5" name="Google Shape;2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96" name="Google Shape;296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메세지_빌리는 사람 입장 - 거래 진행/M22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7" name="Google Shape;297;p39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코드:M22</a:t>
            </a:r>
            <a:endParaRPr sz="1000"/>
          </a:p>
        </p:txBody>
      </p:sp>
      <p:sp>
        <p:nvSpPr>
          <p:cNvPr id="298" name="Google Shape;298;p39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기능(대여취소는 삭제)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본 페이지에서 공급자에 대해 평가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리뷰하기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-쉘리 이용자 프로필 - 대여할 수 있는 물건로 이동한 후, 리뷰가능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06" name="Google Shape;306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메세지_빌리는 사람 입장_거래종료/M23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7" name="Google Shape;307;p40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코드:M23</a:t>
            </a:r>
            <a:endParaRPr sz="1000"/>
          </a:p>
        </p:txBody>
      </p:sp>
      <p:sp>
        <p:nvSpPr>
          <p:cNvPr id="308" name="Google Shape;308;p40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000722" cy="408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16" name="Google Shape;316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메세지_사용자선택/M3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41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코드:M3</a:t>
            </a:r>
            <a:endParaRPr sz="1000"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메인화면-비로그인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-</a:t>
            </a:r>
            <a:r>
              <a:rPr lang="ko" sz="1000">
                <a:solidFill>
                  <a:schemeClr val="dk1"/>
                </a:solidFill>
              </a:rPr>
              <a:t>검색 결과를 통한 물건 리스트업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해시태그 검색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해시태그 검색 결과에 따른 필터링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위 사항 외에는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로그인 이전 HOME - H1과 동일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75" name="Google Shape;75;p1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 결과를 통한 물건 리스트업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" name="Google Shape;76;p15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코드:H3</a:t>
            </a:r>
            <a:endParaRPr sz="10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35250"/>
            <a:ext cx="3187715" cy="4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기능(대여취소는 삭제)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요청 승낙 / 요청 거절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-요청 승낙한 경우, 메세지_빌려주는 사람 입장 - 승낙 완료/M32로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-요청 거절한 경우, 본 페이지가 아닌 대여 요청 거절하기/M5로 이동(문자로 거절 알림)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25" name="Google Shape;325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메세지_빌려주는 사람 입장/M31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42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코드:M31</a:t>
            </a:r>
            <a:endParaRPr sz="1000"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5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-대여취소 : 취소하기/M4로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공급자는 승낙 후 확인해야할 사항에 대해서 확인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35" name="Google Shape;335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메세지_빌려주는 사람 입장 - 승낙 완료/M32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Google Shape;336;p43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코드:M32</a:t>
            </a:r>
            <a:endParaRPr sz="1000"/>
          </a:p>
        </p:txBody>
      </p:sp>
      <p:sp>
        <p:nvSpPr>
          <p:cNvPr id="337" name="Google Shape;337;p43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51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-대여취소 : 취소하기/M4로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본 페이지는 M32에서 확인한 이후, 채팅할 수 있는 창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채팅하는 당사자들이 확인하지 않은 새로운 메세지들은 도착할때마다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앱: 푸시알림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web인 경우 메시지 강조 표시 알림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45" name="Google Shape;345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메세지_빌려주는 사람 입장_협의 및 거래/M33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6" name="Google Shape;346;p44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코드:M33</a:t>
            </a:r>
            <a:endParaRPr sz="1000"/>
          </a:p>
        </p:txBody>
      </p:sp>
      <p:sp>
        <p:nvSpPr>
          <p:cNvPr id="347" name="Google Shape;347;p44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51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 상시 기능(대여취소는 삭제)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-쉘리에 신고하기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: 해당 물건 ID, 물건 정보, 신고한 User 정보. 신고 당한 유저정보 그리고 신고 내용은 쉘리스팟 공식 이메일로 발송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-이용약관 확인하기 : ‘이용약관’으로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-프로필 보기 : 쉘리 이용자 프로필 - 거래 후기로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본 페이지에서 사용자에 대해 평가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리뷰하기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-쉘리 이용자 프로필 - 대여할 수 있는 물건로 이동한 후, 리뷰가능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54" name="Google Shape;35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55" name="Google Shape;355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메세지_빌려주는 사람 입장_거래종료/M34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6" name="Google Shape;356;p45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코드:M34</a:t>
            </a:r>
            <a:endParaRPr sz="1000"/>
          </a:p>
        </p:txBody>
      </p:sp>
      <p:sp>
        <p:nvSpPr>
          <p:cNvPr id="357" name="Google Shape;357;p45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553211" cy="40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대여취소 시 노출되는 창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64" name="Google Shape;36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65" name="Google Shape;365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취소하기/M4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46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코드:M4</a:t>
            </a:r>
            <a:endParaRPr sz="1000"/>
          </a:p>
        </p:txBody>
      </p:sp>
      <p:sp>
        <p:nvSpPr>
          <p:cNvPr id="367" name="Google Shape;367;p46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대여요청 거절 시 또는 결재 실패한 경우 노출되는 창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대여승낙 및 결재는 24시간 이내, 초과되면 자동적으로 취소되고 이 창이 뜨게 됨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75" name="Google Shape;375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대여 요청 대여 요청 거절한 후or승낙하였으나 결재하지 않음/M5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6" name="Google Shape;376;p47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코드:M5</a:t>
            </a:r>
            <a:endParaRPr sz="1000"/>
          </a:p>
        </p:txBody>
      </p:sp>
      <p:sp>
        <p:nvSpPr>
          <p:cNvPr id="377" name="Google Shape;377;p47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알림 언제 어떤 방식으로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이용자 프로필 - 대여할 수 있는 물건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이용자 프로필 클릭시 이동하는 페이지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메시지-프로필보기, 물건 상세페이지-공급자정보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User 이름 및 별명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user 사진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자기소개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대여할 수 있는 물건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User가 등록한 물건 리스트업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물건 이미지 등 클릭 -&gt;</a:t>
            </a:r>
            <a:r>
              <a:rPr b="1" lang="ko" sz="900">
                <a:solidFill>
                  <a:schemeClr val="dk1"/>
                </a:solidFill>
              </a:rPr>
              <a:t> </a:t>
            </a:r>
            <a:r>
              <a:rPr lang="ko" sz="900">
                <a:solidFill>
                  <a:schemeClr val="dk1"/>
                </a:solidFill>
              </a:rPr>
              <a:t>물건 상세정보/S1 이동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거래후기</a:t>
            </a:r>
            <a:r>
              <a:rPr lang="ko" sz="900">
                <a:solidFill>
                  <a:schemeClr val="dk1"/>
                </a:solidFill>
              </a:rPr>
              <a:t> -&gt; 쉘리 이용자 프로필 - 거래 후기/MP2 이동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4" name="Google Shape;38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85" name="Google Shape;385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쉘리 이용자 프로필 - 대여할 수 있는 물건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48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MP1</a:t>
            </a:r>
            <a:endParaRPr sz="1000"/>
          </a:p>
        </p:txBody>
      </p:sp>
      <p:sp>
        <p:nvSpPr>
          <p:cNvPr id="387" name="Google Shape;387;p48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5" y="335250"/>
            <a:ext cx="2815503" cy="4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쉘리 이용자 프로필 - 거래 후기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거래후기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반납을 완료한 User만 리뷰남기기를 통해서 작성할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(공급자 ID에 따라 반납완료된 공급자의 모든 물건에 대한 리뷰를 게시)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User의 이름 및 별명, 평점, 리뷰 남기기 내용 등록순으로 리스트업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4" name="Google Shape;39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395" name="Google Shape;395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쉘리 이용자 프로필 - 거래 후기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49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MP2</a:t>
            </a:r>
            <a:endParaRPr sz="1000"/>
          </a:p>
        </p:txBody>
      </p:sp>
      <p:sp>
        <p:nvSpPr>
          <p:cNvPr id="397" name="Google Shape;397;p49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3458437" cy="4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닉네임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-실명 대신 닉네임 노출시키기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수정된 닉네임 또는 기존의 닉네임이 실명 대신에 노출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프로필 사진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-프로필 사진 업로드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사진 변경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-프로필 사진 삭제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현재 등록된 사진을 삭제하고 기본 이미지로 장식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자기소개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공급자로서 소개될 때, 노출되는 자신을 소개하는 글을 관리할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위치변경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위치를 변경할 수 있는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전화번호 변경하기 / 이메일 변경하기 / 비밀번호 변경하기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전화번호 및 비밀번호 변경 기능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쉘리 소식 설정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-프로모션 받기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프로모션과 관련된 알림 켜기/끄기 기능(거래에 필요한 알림은 받드시 받아야함)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송금 받을 계좌번호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공급자로서 대여료를 받을 때, 송금 받을 계좌 등록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회원탈퇴하기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: 회원탈퇴하기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04" name="Google Shape;4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05" name="Google Shape;405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마이페이지_회원관리_회원정보변경/II1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6" name="Google Shape;406;p50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코드:II1</a:t>
            </a:r>
            <a:endParaRPr sz="1000"/>
          </a:p>
        </p:txBody>
      </p:sp>
      <p:pic>
        <p:nvPicPr>
          <p:cNvPr id="407" name="Google Shape;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4740710" cy="40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프로필삭제 삭제버튼을 클릭하면 기존 프로필사진을 삭제되고 기본이미지로 변경됨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14" name="Google Shape;414;p5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마이페이지_회원관리_프로필사진 삭제/II2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1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코드:II2</a:t>
            </a:r>
            <a:endParaRPr sz="1000"/>
          </a:p>
        </p:txBody>
      </p:sp>
      <p:sp>
        <p:nvSpPr>
          <p:cNvPr id="416" name="Google Shape;416;p51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기본이미지는 어떻게 할 것인지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471832" cy="40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도움말 검색 </a:t>
            </a:r>
            <a:r>
              <a:rPr b="1" lang="ko" sz="1000">
                <a:solidFill>
                  <a:srgbClr val="FF0000"/>
                </a:solidFill>
              </a:rPr>
              <a:t>(모든화면)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-도움말 내 자주 묻는 질문의 제목 및 글내용의 키워드로 검색할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자주 묻는 질문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-질문 조회수가 가장 높은 순서대로 키워드 질문을 리스팅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-관리자가 QnA게시물 처럼 작성할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u="sng">
                <a:solidFill>
                  <a:schemeClr val="dk1"/>
                </a:solidFill>
              </a:rPr>
              <a:t>자동이메일 기능은 어떻게 활용?</a:t>
            </a:r>
            <a:endParaRPr sz="1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카톡 친추하고 더 물어보기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-이 기능을 쉘리스팟의 카카오톡플러스친구 친구추가를 할 수 있는 창으로 이동한다.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-친구추가 후에는 카카오톡을 이용하여 쉘리스팟에 문의할 수 있다.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600"/>
            <a:ext cx="5058312" cy="452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" name="Google Shape;85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도움말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6" name="Google Shape;86;p16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코드:A0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휴대폰번호인증절차를 통한 휴대폰번호 변경절차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23" name="Google Shape;42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24" name="Google Shape;424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전화번호 변경/II3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p52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코드:II3</a:t>
            </a:r>
            <a:endParaRPr sz="1000"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39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프로필사진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-사진 자르기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업로드한 사진을 프레임에 맞춰서 잘라 업로드할 수 있는 기능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32" name="Google Shape;43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33" name="Google Shape;433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마이페이지_회원관리_프로필사진 변경1/II4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4" name="Google Shape;434;p53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코드:II4</a:t>
            </a:r>
            <a:endParaRPr sz="100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4983643" cy="450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계좌번호 변경(인증/아임포트API)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변경할 계좌 은행명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계좌번호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계좌주가 자동적으로 출력됨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계좌주 확인하고 계좌번호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41" name="Google Shape;44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42" name="Google Shape;442;p5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계좌번호 변경/II5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43" name="Google Shape;443;p54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코드:II5</a:t>
            </a:r>
            <a:endParaRPr sz="1000"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계좌번호 변경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현재 비밀번호 입력 및 인증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변경할 비밀번호 및 비밀번호 확인 입력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인증하고 비밀번호 변경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51" name="Google Shape;451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마이페이지_회원관리_비밀번호 변경/II6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2" name="Google Shape;452;p55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코드:II5</a:t>
            </a:r>
            <a:endParaRPr sz="1000"/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337422" cy="4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마우스 오버 버튼 기능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ko" sz="900">
                <a:solidFill>
                  <a:schemeClr val="dk1"/>
                </a:solidFill>
              </a:rPr>
              <a:t>물건 편집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ko" sz="900">
                <a:solidFill>
                  <a:schemeClr val="dk1"/>
                </a:solidFill>
              </a:rPr>
              <a:t>게시글 확인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내 아이템&gt;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-내 아이템 현황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1.상품 공급자가 올린 내 아이템을 확인할수있는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2. 리스트중에 마우스를 사진위에 가져대면 그림과 같이 물건편집과 게시글 확인을 할수있음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3.주문자들의 찜갯수와 공유기능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-내 아이템 수익현황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상품공급자가 대여하므로써 수익관련의 관리하는 페이지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회원관리&gt;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상품공급자가 올린 내 아이템을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계약한 주문자들의 목록관리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관심목록&gt;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상품주문자들의 관점에서, 물건을 보고 찜한 상품들의 목록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빌린아이템&gt;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상품주문자가 대여한 물건 관리리스트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메세지&gt;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상품 공급자와 상품주문자들 간의 메세지 기능 제공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로그아웃&gt;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사용자 로그아웃 버튼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내 캐쉬</a:t>
            </a:r>
            <a:r>
              <a:rPr b="1" lang="ko" sz="900">
                <a:solidFill>
                  <a:schemeClr val="dk1"/>
                </a:solidFill>
              </a:rPr>
              <a:t>&gt;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캐쉬 충전, 환급 등을 할 수 있는 페이지로 이동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60" name="Google Shape;460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마이페이지(홈)_내 아이템-내 아이템 현황1(오버마우스)/IT1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1" name="Google Shape;461;p56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코드:IT1</a:t>
            </a:r>
            <a:endParaRPr sz="1000"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107277" cy="450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마이페이지_내 아이템-내 아이템 현황2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고객이 등록 물건의 정보를 수정할 수 있는 페이지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-물건의 이름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단순히 다시 이름을 입력한 후,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-물건의 카테고리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물건등록시와 같은 방식으로 카테고리 설정 후,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-물건사진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기존의 사진을 삭제할 뿐만 아니라 새롭게 사진을 추가할 수 있음, 수정 후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-물건주소변경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물건주소변경 버튼을 누르고 주소변경하면 (원래물건주소)란이 변경한 주소값으로 채워짐, 수정 후 변경내용 저장하기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-대여료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: 대여료 변경 버튼을 누르면 대여료 변경 절차 돌입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69" name="Google Shape;469;p5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마이페이지(홈)_내 아이템-내 아이템 현황2IT2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70" name="Google Shape;470;p57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코드:IT2</a:t>
            </a:r>
            <a:endParaRPr sz="1000"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3312883" cy="45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대여료 설정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-대여료 함수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-대여료 설정한 수익 예측표 제시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-대여료 입력하지 않으면 예상 되는 수익 확인할 수 없음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예상되는 수익을 확인해보세요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대여 기간 3일 (기본 설정)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변경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변경 일자에 따라서 예상 수익이 달라짐.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함수 제공할 예정.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저장 후, 마이페이지_내 아이템-내 아이템 현황2로 이동하여 변경사항 저장하기 클릭하여야 최종적으로 변경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477" name="Google Shape;4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78" name="Google Shape;478;p5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대여료 재설정/IT3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79" name="Google Shape;479;p58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코드:IT3</a:t>
            </a:r>
            <a:endParaRPr sz="1000"/>
          </a:p>
        </p:txBody>
      </p:sp>
      <p:pic>
        <p:nvPicPr>
          <p:cNvPr id="480" name="Google Shape;4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누적 수익금액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거래내역 상 표시되는 거래들의 수수료를 제외한 대여료의 총액을 출력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-물건명 및 대여기간으로 필터링하여 거래내역 조회가능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-거래완료/거래중으로 항목 표기(승낙하지 않은 주문은 거래내역으로 보지 않음)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-초기에는 최신순으로 모든 거래내역이 리스팅되도록 함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86" name="Google Shape;48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87" name="Google Shape;487;p5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마이페이지(홈)_내 아이템-내 아이템 수익현황 및 거래내역/IT4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8" name="Google Shape;488;p59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코드:IT4</a:t>
            </a:r>
            <a:endParaRPr sz="1000"/>
          </a:p>
        </p:txBody>
      </p:sp>
      <p:pic>
        <p:nvPicPr>
          <p:cNvPr id="489" name="Google Shape;4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보유하고 있는 캐쉬액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충전하기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충전할 금액을 입력하고 충전하기를 누르면 결제로 이동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95" name="Google Shape;49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96" name="Google Shape;496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 쉘리캐쉬 충전/IC1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p60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코드:IC1</a:t>
            </a:r>
            <a:endParaRPr sz="1000"/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0" cy="339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보유하고 있는 캐쉬액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환급신청하기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-환급 받을</a:t>
            </a:r>
            <a:r>
              <a:rPr lang="ko" sz="1000">
                <a:solidFill>
                  <a:schemeClr val="dk1"/>
                </a:solidFill>
              </a:rPr>
              <a:t> 금액을 입력하고 환급신청하기를 누르면 신청됨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-매월 정해진 날짜에 송금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 </a:t>
            </a:r>
            <a:r>
              <a:rPr lang="ko" sz="1000">
                <a:solidFill>
                  <a:schemeClr val="dk1"/>
                </a:solidFill>
              </a:rPr>
              <a:t>환급 수수료 5%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전액환불받기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전액환불받기를 누르면 보유하고 있는 캐쉬액 전액이 금액으로 입력됨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4" name="Google Shape;50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05" name="Google Shape;505;p6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 캐쉬 환불하기/IC2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6" name="Google Shape;506;p61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코드:IC2</a:t>
            </a:r>
            <a:endParaRPr sz="1000"/>
          </a:p>
        </p:txBody>
      </p:sp>
      <p:sp>
        <p:nvSpPr>
          <p:cNvPr id="507" name="Google Shape;507;p61"/>
          <p:cNvSpPr txBox="1"/>
          <p:nvPr/>
        </p:nvSpPr>
        <p:spPr>
          <a:xfrm>
            <a:off x="4307700" y="4723975"/>
            <a:ext cx="2515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[추가적으로 제작해야하는 컨텐츠]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환급일 언제?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508" name="Google Shape;5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1" cy="356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모바일 하단 단추 배치 </a:t>
            </a:r>
            <a:r>
              <a:rPr b="1" lang="ko" sz="1000">
                <a:solidFill>
                  <a:srgbClr val="FF0000"/>
                </a:solidFill>
              </a:rPr>
              <a:t>(모든화면)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미팅 시 합의된 하단 단추 항목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홈화면, 검색하기, 물건 등록하기, 메시지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작업 중 변경된 하단 단추 항목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검색하기 -&gt; 관심목록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검색하기 기능이 상단에 스크롤 고정돼 있기 때문에 하단 배치 무의미하다고 판단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유저의 관심목록 리마인드를 위해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‘검색하기’ -&gt; ‘관심목록’으로 변동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93" name="Google Shape;93;p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모바일 하단 단추 배치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4" name="Google Shape;94;p17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코드:A1</a:t>
            </a:r>
            <a:endParaRPr sz="10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335250"/>
            <a:ext cx="5413482" cy="4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충전 및 환급에 대한 내역이 최신순으로 정리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14" name="Google Shape;51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15" name="Google Shape;515;p6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마이페이지(홈)_ 캐쉬 변동내역/IC3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6" name="Google Shape;516;p62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코드:IC3</a:t>
            </a:r>
            <a:endParaRPr sz="1000"/>
          </a:p>
        </p:txBody>
      </p:sp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게시글에서 ♡(찜하기)를 클릭한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최신 순으로 리스팅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23" name="Google Shape;52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24" name="Google Shape;524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마이페이지_관심목록_내가 찜한 물건/IF1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25" name="Google Shape;525;p63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코드:IF1</a:t>
            </a:r>
            <a:endParaRPr sz="1000"/>
          </a:p>
        </p:txBody>
      </p:sp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게시글을 클릭한 최신순으로 리스팅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33" name="Google Shape;533;p6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마이페이지_관심목록_내가 찜한 물건/IF2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4" name="Google Shape;534;p64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코드:IF2</a:t>
            </a:r>
            <a:endParaRPr sz="1000"/>
          </a:p>
        </p:txBody>
      </p:sp>
      <p:pic>
        <p:nvPicPr>
          <p:cNvPr id="535" name="Google Shape;5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빌린 아이템- 내가 빌린 물건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-물건명 및 대여기간으로 필터링하여 거래내역 조회가능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-거래완료/거래중으로 항목 표기(승낙하지 않은 주문은 거래내역으로 보지 않음)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-초기에는 최신순으로 모든 거래내역이 리스팅되도록 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결제완료</a:t>
            </a:r>
            <a:r>
              <a:rPr lang="ko" sz="1000">
                <a:solidFill>
                  <a:schemeClr val="dk1"/>
                </a:solidFill>
              </a:rPr>
              <a:t> (결제완료된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대여중</a:t>
            </a:r>
            <a:r>
              <a:rPr lang="ko" sz="1000">
                <a:solidFill>
                  <a:schemeClr val="dk1"/>
                </a:solidFill>
              </a:rPr>
              <a:t> (대여중인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반납완료</a:t>
            </a:r>
            <a:r>
              <a:rPr lang="ko" sz="1000">
                <a:solidFill>
                  <a:schemeClr val="dk1"/>
                </a:solidFill>
              </a:rPr>
              <a:t> (반납된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거래완료 </a:t>
            </a:r>
            <a:r>
              <a:rPr lang="ko" sz="1000">
                <a:solidFill>
                  <a:schemeClr val="dk1"/>
                </a:solidFill>
              </a:rPr>
              <a:t>(1.거래가 비정상적으로 완료된 물건 - 빨간색으로 표기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거래가 정상적으로 완료된 물건 -  파란색으로 표기)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리스트 클릭시 주문한 물건 상태 페이지로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41" name="Google Shape;54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42" name="Google Shape;542;p6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마이페이지_빌린 아이템_내가 빌린 물건/IB1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65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코드:IB1</a:t>
            </a:r>
            <a:endParaRPr sz="1000"/>
          </a:p>
        </p:txBody>
      </p:sp>
      <p:pic>
        <p:nvPicPr>
          <p:cNvPr id="544" name="Google Shape;5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346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빌린 아이템- 대여일정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내가 빌린 내역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결제완료</a:t>
            </a:r>
            <a:r>
              <a:rPr lang="ko" sz="1000">
                <a:solidFill>
                  <a:schemeClr val="dk1"/>
                </a:solidFill>
              </a:rPr>
              <a:t> (결제완료된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대여중</a:t>
            </a:r>
            <a:r>
              <a:rPr lang="ko" sz="1000">
                <a:solidFill>
                  <a:schemeClr val="dk1"/>
                </a:solidFill>
              </a:rPr>
              <a:t> (대여중인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반납완료</a:t>
            </a:r>
            <a:r>
              <a:rPr lang="ko" sz="1000">
                <a:solidFill>
                  <a:schemeClr val="dk1"/>
                </a:solidFill>
              </a:rPr>
              <a:t> (반납된 물건)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거래완료 </a:t>
            </a:r>
            <a:r>
              <a:rPr lang="ko" sz="1000">
                <a:solidFill>
                  <a:schemeClr val="dk1"/>
                </a:solidFill>
              </a:rPr>
              <a:t>(1.거래가 비정상적으로 완료된 물건 - 빨간색으로 표기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거래가 정상적으로 완료된 물건 -  파란색으로 표기)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물건 이미지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 주문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자세히 보기(이용약관)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이용약관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취소규정 참조 클릭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도움말-취소규정으로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0" name="Google Shape;55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51" name="Google Shape;551;p6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 내가 빌린내역 – 물건 상태페이지 - 거래완료 물건/IB2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2" name="Google Shape;552;p66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코드:IB2</a:t>
            </a:r>
            <a:endParaRPr sz="1000"/>
          </a:p>
        </p:txBody>
      </p:sp>
      <p:pic>
        <p:nvPicPr>
          <p:cNvPr id="553" name="Google Shape;5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5826566" cy="4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빌린 아이템- 대여일정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-대여일정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대여한 물건의 일자에 따라 자동적으로 캘린더 기입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물건명, 물건상태가 표시됨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캘린더에 표시된 일정 클릭시 주문한 물건 상태 페이지로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내가 빌린 물건 상태 4가지로 분류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60" name="Google Shape;560;p6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마이페이지_빌린 아이템_대여일정/IB3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1" name="Google Shape;561;p67"/>
          <p:cNvSpPr txBox="1"/>
          <p:nvPr/>
        </p:nvSpPr>
        <p:spPr>
          <a:xfrm>
            <a:off x="5604275" y="0"/>
            <a:ext cx="790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코드:IB3</a:t>
            </a:r>
            <a:endParaRPr sz="1000"/>
          </a:p>
        </p:txBody>
      </p:sp>
      <p:pic>
        <p:nvPicPr>
          <p:cNvPr id="562" name="Google Shape;5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650"/>
            <a:ext cx="6171600" cy="41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로그인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아이디 저장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입력한 아이디 저장 (휴대폰번호 or 이메일 주소)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비밀번호를 잊으셨나요?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P1으로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회원가입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MB1으로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02" name="Google Shape;102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" name="Google Shape;103;p18"/>
          <p:cNvSpPr txBox="1"/>
          <p:nvPr/>
        </p:nvSpPr>
        <p:spPr>
          <a:xfrm>
            <a:off x="5742325" y="0"/>
            <a:ext cx="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L1</a:t>
            </a:r>
            <a:endParaRPr sz="10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59245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비로그인-</a:t>
            </a:r>
            <a:r>
              <a:rPr lang="ko" sz="1000">
                <a:solidFill>
                  <a:schemeClr val="dk1"/>
                </a:solidFill>
              </a:rPr>
              <a:t>비밀번호 재설정_본인인증전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비밀번호를 잊으셨나요? 클릭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P1으로 이동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비밀번호 재설정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회원가입시 기입한 항목 정확히 입력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이름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생년월일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3. 휴대폰번호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이름, 생년월일, 휴대폰번호 3개 항목을 정확히 기입하면 ‘</a:t>
            </a:r>
            <a:r>
              <a:rPr b="1" lang="ko" sz="1000">
                <a:solidFill>
                  <a:schemeClr val="dk1"/>
                </a:solidFill>
              </a:rPr>
              <a:t>인증번호 받기</a:t>
            </a:r>
            <a:r>
              <a:rPr lang="ko" sz="1000">
                <a:solidFill>
                  <a:schemeClr val="dk1"/>
                </a:solidFill>
              </a:rPr>
              <a:t>’ 클릭 가능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인증번호 받기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본인인증 서비스 회사: 한국모바일인증(주)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본인인증 서비스 절차 진행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비로그인-비밀번호 재설정_본인인증전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2" name="Google Shape;112;p19"/>
          <p:cNvSpPr txBox="1"/>
          <p:nvPr/>
        </p:nvSpPr>
        <p:spPr>
          <a:xfrm>
            <a:off x="5482225" y="0"/>
            <a:ext cx="912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코드:L</a:t>
            </a:r>
            <a:r>
              <a:rPr lang="ko" sz="1000">
                <a:solidFill>
                  <a:schemeClr val="dk1"/>
                </a:solidFill>
              </a:rPr>
              <a:t>P1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399" cy="453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비로그인-비밀번호 재설정_본인인증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P1에서 기입한 항목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수정 불가능, 그대로 노출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비밀번호 입력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숫자, 영문자, 특수문자(+-)(*&amp;^^%$#@!) 조합 8~20자리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비밀번호 형식에 맞지 않습니다. </a:t>
            </a:r>
            <a:r>
              <a:rPr lang="ko" sz="1000"/>
              <a:t>(위 조건에 맞지 않을시 알림)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비밀번호 재설정 완료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웹:이메일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앱: 푸시, 이메일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공통: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-쉘리 카카오톡 채널과 친구인 유저는 채널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20" name="Google Shape;120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비밀번호 재설정 – 본인인증 완료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1" name="Google Shape;121;p20"/>
          <p:cNvSpPr txBox="1"/>
          <p:nvPr/>
        </p:nvSpPr>
        <p:spPr>
          <a:xfrm>
            <a:off x="5212275" y="0"/>
            <a:ext cx="1182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코드:L</a:t>
            </a:r>
            <a:r>
              <a:rPr lang="ko" sz="1000">
                <a:solidFill>
                  <a:schemeClr val="dk1"/>
                </a:solidFill>
              </a:rPr>
              <a:t>P2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50"/>
            <a:ext cx="6476400" cy="453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6476400" y="0"/>
            <a:ext cx="2667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회원가입 약관동의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</a:rPr>
              <a:t>필수 약관동의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29" name="Google Shape;129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{68DCE1F0-5C31-4684-B599-79D23B0A92A7}</a:tableStyleId>
              </a:tblPr>
              <a:tblGrid>
                <a:gridCol w="725925"/>
                <a:gridCol w="57504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문서명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회원가입 약관동의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0" name="Google Shape;130;p21"/>
          <p:cNvSpPr txBox="1"/>
          <p:nvPr/>
        </p:nvSpPr>
        <p:spPr>
          <a:xfrm>
            <a:off x="5610100" y="0"/>
            <a:ext cx="784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코드:</a:t>
            </a:r>
            <a:r>
              <a:rPr lang="ko" sz="1000">
                <a:solidFill>
                  <a:schemeClr val="dk1"/>
                </a:solidFill>
              </a:rPr>
              <a:t>MB1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025"/>
            <a:ext cx="3999159" cy="48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